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990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3650261b6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63650261b6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3650261b6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3650261b6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3650261b6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3650261b6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3650261b6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63650261b6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63650261b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63650261b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3650261b6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63650261b6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63650261b6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63650261b6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63650261b6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63650261b6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979750" y="14792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Fire Suppression System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Kilian Cox and Aashrith Beesabathuni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/>
              <a:t>Design Visualization</a:t>
            </a:r>
            <a:endParaRPr sz="2600" b="1"/>
          </a:p>
        </p:txBody>
      </p:sp>
      <p:sp>
        <p:nvSpPr>
          <p:cNvPr id="141" name="Google Shape;141;p14"/>
          <p:cNvSpPr/>
          <p:nvPr/>
        </p:nvSpPr>
        <p:spPr>
          <a:xfrm>
            <a:off x="931000" y="1384138"/>
            <a:ext cx="1259100" cy="512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4"/>
          <p:cNvSpPr/>
          <p:nvPr/>
        </p:nvSpPr>
        <p:spPr>
          <a:xfrm>
            <a:off x="931000" y="2005178"/>
            <a:ext cx="1259100" cy="512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4"/>
          <p:cNvSpPr/>
          <p:nvPr/>
        </p:nvSpPr>
        <p:spPr>
          <a:xfrm>
            <a:off x="931000" y="2626230"/>
            <a:ext cx="1259100" cy="512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931000" y="3247270"/>
            <a:ext cx="1259100" cy="512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1"/>
              </a:highlight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5" name="Google Shape;145;p14"/>
          <p:cNvCxnSpPr/>
          <p:nvPr/>
        </p:nvCxnSpPr>
        <p:spPr>
          <a:xfrm>
            <a:off x="2873663" y="1205725"/>
            <a:ext cx="3600" cy="35745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46" name="Google Shape;146;p14"/>
          <p:cNvSpPr/>
          <p:nvPr/>
        </p:nvSpPr>
        <p:spPr>
          <a:xfrm>
            <a:off x="3343575" y="2892275"/>
            <a:ext cx="2484600" cy="1377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1115990" y="1485522"/>
            <a:ext cx="889200" cy="2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Fire Sensor 1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4"/>
          <p:cNvSpPr txBox="1"/>
          <p:nvPr/>
        </p:nvSpPr>
        <p:spPr>
          <a:xfrm>
            <a:off x="1115990" y="2106566"/>
            <a:ext cx="889200" cy="2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Fire Sensor 2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4"/>
          <p:cNvSpPr txBox="1"/>
          <p:nvPr/>
        </p:nvSpPr>
        <p:spPr>
          <a:xfrm>
            <a:off x="1115990" y="2727610"/>
            <a:ext cx="889200" cy="2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Fire Sensor 3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4"/>
          <p:cNvSpPr txBox="1"/>
          <p:nvPr/>
        </p:nvSpPr>
        <p:spPr>
          <a:xfrm>
            <a:off x="1115990" y="3322192"/>
            <a:ext cx="889200" cy="2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Fire Sensor 4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4"/>
          <p:cNvSpPr txBox="1"/>
          <p:nvPr/>
        </p:nvSpPr>
        <p:spPr>
          <a:xfrm>
            <a:off x="4163325" y="3362525"/>
            <a:ext cx="8451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ESP32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4"/>
          <p:cNvSpPr txBox="1"/>
          <p:nvPr/>
        </p:nvSpPr>
        <p:spPr>
          <a:xfrm>
            <a:off x="3518025" y="1465200"/>
            <a:ext cx="2113800" cy="13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ESP32: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Reads and interprets flame sensor data, sends current to Motor controller and PWM signal to servo.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3" name="Google Shape;153;p14"/>
          <p:cNvCxnSpPr/>
          <p:nvPr/>
        </p:nvCxnSpPr>
        <p:spPr>
          <a:xfrm>
            <a:off x="6272563" y="1205725"/>
            <a:ext cx="3600" cy="35745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4" name="Google Shape;154;p14"/>
          <p:cNvSpPr txBox="1"/>
          <p:nvPr/>
        </p:nvSpPr>
        <p:spPr>
          <a:xfrm>
            <a:off x="213675" y="3869075"/>
            <a:ext cx="25947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 Data: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 Infrared flame sensors detect unwanted flame, delivering position to ESP32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4"/>
          <p:cNvSpPr/>
          <p:nvPr/>
        </p:nvSpPr>
        <p:spPr>
          <a:xfrm>
            <a:off x="7311750" y="2882275"/>
            <a:ext cx="845100" cy="80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4"/>
          <p:cNvSpPr/>
          <p:nvPr/>
        </p:nvSpPr>
        <p:spPr>
          <a:xfrm>
            <a:off x="6959750" y="1384150"/>
            <a:ext cx="1564500" cy="9213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7391000" y="1669300"/>
            <a:ext cx="7020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Motor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4"/>
          <p:cNvSpPr txBox="1"/>
          <p:nvPr/>
        </p:nvSpPr>
        <p:spPr>
          <a:xfrm>
            <a:off x="7434750" y="3078900"/>
            <a:ext cx="5991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Servo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4"/>
          <p:cNvSpPr txBox="1"/>
          <p:nvPr/>
        </p:nvSpPr>
        <p:spPr>
          <a:xfrm>
            <a:off x="6363375" y="3907025"/>
            <a:ext cx="25947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Output Source: 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Turntable Motor rotates to the correct burner position, trigger servo activates once target position is reached.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0" name="Google Shape;160;p14"/>
          <p:cNvCxnSpPr>
            <a:stCxn id="141" idx="3"/>
          </p:cNvCxnSpPr>
          <p:nvPr/>
        </p:nvCxnSpPr>
        <p:spPr>
          <a:xfrm>
            <a:off x="2190100" y="1640188"/>
            <a:ext cx="1091400" cy="15345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61" name="Google Shape;161;p14"/>
          <p:cNvCxnSpPr>
            <a:stCxn id="142" idx="3"/>
          </p:cNvCxnSpPr>
          <p:nvPr/>
        </p:nvCxnSpPr>
        <p:spPr>
          <a:xfrm>
            <a:off x="2190100" y="2261228"/>
            <a:ext cx="1045500" cy="11424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62;p14"/>
          <p:cNvCxnSpPr>
            <a:stCxn id="143" idx="3"/>
          </p:cNvCxnSpPr>
          <p:nvPr/>
        </p:nvCxnSpPr>
        <p:spPr>
          <a:xfrm>
            <a:off x="2190100" y="2882280"/>
            <a:ext cx="1030200" cy="6738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63" name="Google Shape;163;p14"/>
          <p:cNvCxnSpPr>
            <a:stCxn id="144" idx="3"/>
          </p:cNvCxnSpPr>
          <p:nvPr/>
        </p:nvCxnSpPr>
        <p:spPr>
          <a:xfrm>
            <a:off x="2190100" y="3503320"/>
            <a:ext cx="1038000" cy="2208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64" name="Google Shape;164;p14"/>
          <p:cNvSpPr txBox="1"/>
          <p:nvPr/>
        </p:nvSpPr>
        <p:spPr>
          <a:xfrm rot="3341302">
            <a:off x="2071728" y="2051254"/>
            <a:ext cx="1564679" cy="27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Infrared Activation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5616650" y="549450"/>
            <a:ext cx="889200" cy="351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4"/>
          <p:cNvSpPr txBox="1"/>
          <p:nvPr/>
        </p:nvSpPr>
        <p:spPr>
          <a:xfrm>
            <a:off x="5576600" y="549450"/>
            <a:ext cx="969300" cy="2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9V Source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7" name="Google Shape;167;p14"/>
          <p:cNvCxnSpPr>
            <a:stCxn id="166" idx="3"/>
            <a:endCxn id="155" idx="1"/>
          </p:cNvCxnSpPr>
          <p:nvPr/>
        </p:nvCxnSpPr>
        <p:spPr>
          <a:xfrm>
            <a:off x="6545900" y="659850"/>
            <a:ext cx="765900" cy="2626500"/>
          </a:xfrm>
          <a:prstGeom prst="bentConnector3">
            <a:avLst>
              <a:gd name="adj1" fmla="val 2015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4"/>
          <p:cNvCxnSpPr>
            <a:stCxn id="156" idx="1"/>
          </p:cNvCxnSpPr>
          <p:nvPr/>
        </p:nvCxnSpPr>
        <p:spPr>
          <a:xfrm flipH="1">
            <a:off x="6715550" y="1844800"/>
            <a:ext cx="244200" cy="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14"/>
          <p:cNvSpPr/>
          <p:nvPr/>
        </p:nvSpPr>
        <p:spPr>
          <a:xfrm>
            <a:off x="6505850" y="2381975"/>
            <a:ext cx="393000" cy="808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4"/>
          <p:cNvSpPr txBox="1"/>
          <p:nvPr/>
        </p:nvSpPr>
        <p:spPr>
          <a:xfrm rot="-5400000">
            <a:off x="6280400" y="2610575"/>
            <a:ext cx="8820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Voltage Divider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Computation: Results and Issues</a:t>
            </a:r>
            <a:endParaRPr b="1"/>
          </a:p>
        </p:txBody>
      </p:sp>
      <p:sp>
        <p:nvSpPr>
          <p:cNvPr id="176" name="Google Shape;176;p15"/>
          <p:cNvSpPr txBox="1">
            <a:spLocks noGrp="1"/>
          </p:cNvSpPr>
          <p:nvPr>
            <p:ph type="body" idx="1"/>
          </p:nvPr>
        </p:nvSpPr>
        <p:spPr>
          <a:xfrm>
            <a:off x="1144875" y="14302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of our code was written in micropython, and uploaded through the Thonny software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Computationally: the system has 3 main functions that are called whenever needed through the program loop: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7" name="Google Shape;177;p15"/>
          <p:cNvPicPr preferRelativeResize="0"/>
          <p:nvPr/>
        </p:nvPicPr>
        <p:blipFill rotWithShape="1">
          <a:blip r:embed="rId3">
            <a:alphaModFix/>
          </a:blip>
          <a:srcRect r="8189"/>
          <a:stretch/>
        </p:blipFill>
        <p:spPr>
          <a:xfrm>
            <a:off x="4960275" y="2276325"/>
            <a:ext cx="4038751" cy="23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5"/>
          <p:cNvSpPr txBox="1"/>
          <p:nvPr/>
        </p:nvSpPr>
        <p:spPr>
          <a:xfrm>
            <a:off x="1361050" y="2571750"/>
            <a:ext cx="2947500" cy="20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allowed us to easily call functions later down the line, especially in a program that is very similar for each stovetop, with the distance being changed.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Some issues: PWM with the servo, as we had difficulties actuating it, and more importantly, getting it to stop actuating.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Sensing: Main Decisions &amp; Results</a:t>
            </a:r>
            <a:endParaRPr b="1"/>
          </a:p>
        </p:txBody>
      </p:sp>
      <p:sp>
        <p:nvSpPr>
          <p:cNvPr id="184" name="Google Shape;184;p16"/>
          <p:cNvSpPr txBox="1">
            <a:spLocks noGrp="1"/>
          </p:cNvSpPr>
          <p:nvPr>
            <p:ph type="body" idx="1"/>
          </p:nvPr>
        </p:nvSpPr>
        <p:spPr>
          <a:xfrm>
            <a:off x="1297500" y="13538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Main Sensor: KY-026 Fire Sensor </a:t>
            </a:r>
            <a:endParaRPr b="1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sensor works by detecting wavelengths found in fires, and outputting a HIGH or LOW signal based on whether the fire was detected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Sensor ha built in potentiometer, allowing us to turn the “sensitivity” on what constitutes high and what constitutes low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4 Sensors placed on 4 different stove burners, each connected to the pins of the ESP32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5" name="Google Shape;1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1050" y="3207400"/>
            <a:ext cx="1783425" cy="178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001525" y="3207400"/>
            <a:ext cx="1783425" cy="1783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p16"/>
          <p:cNvCxnSpPr>
            <a:stCxn id="186" idx="0"/>
            <a:endCxn id="186" idx="2"/>
          </p:cNvCxnSpPr>
          <p:nvPr/>
        </p:nvCxnSpPr>
        <p:spPr>
          <a:xfrm>
            <a:off x="2893238" y="3207400"/>
            <a:ext cx="0" cy="178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16"/>
          <p:cNvCxnSpPr>
            <a:stCxn id="186" idx="3"/>
            <a:endCxn id="186" idx="1"/>
          </p:cNvCxnSpPr>
          <p:nvPr/>
        </p:nvCxnSpPr>
        <p:spPr>
          <a:xfrm>
            <a:off x="2001525" y="4099113"/>
            <a:ext cx="1783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Actuation: Main Decisions</a:t>
            </a:r>
            <a:endParaRPr b="1"/>
          </a:p>
        </p:txBody>
      </p:sp>
      <p:sp>
        <p:nvSpPr>
          <p:cNvPr id="194" name="Google Shape;194;p17"/>
          <p:cNvSpPr txBox="1">
            <a:spLocks noGrp="1"/>
          </p:cNvSpPr>
          <p:nvPr>
            <p:ph type="body" idx="1"/>
          </p:nvPr>
        </p:nvSpPr>
        <p:spPr>
          <a:xfrm>
            <a:off x="3159350" y="1417825"/>
            <a:ext cx="5383200" cy="3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Trigger servos </a:t>
            </a:r>
            <a:r>
              <a:rPr lang="en" sz="1500"/>
              <a:t>and </a:t>
            </a:r>
            <a:r>
              <a:rPr lang="en" sz="1500" b="1"/>
              <a:t>turntable motor</a:t>
            </a:r>
            <a:r>
              <a:rPr lang="en" sz="1500"/>
              <a:t> are main sources of actuation. </a:t>
            </a:r>
            <a:endParaRPr sz="1500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251 rpm motor from kit was deemed feasible</a:t>
            </a:r>
            <a:r>
              <a:rPr lang="en" sz="1500" b="1"/>
              <a:t> </a:t>
            </a:r>
            <a:r>
              <a:rPr lang="en" sz="1500"/>
              <a:t>enough to work with an </a:t>
            </a:r>
            <a:r>
              <a:rPr lang="en" sz="1500" b="1"/>
              <a:t>18:80 pulley reduction</a:t>
            </a:r>
            <a:endParaRPr sz="1500" b="1"/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MS24 24KG servo was chosen given it’s </a:t>
            </a:r>
            <a:r>
              <a:rPr lang="en" sz="1500" b="1"/>
              <a:t>high torque capabilities</a:t>
            </a:r>
            <a:r>
              <a:rPr lang="en" sz="1500"/>
              <a:t>, while still being a </a:t>
            </a:r>
            <a:r>
              <a:rPr lang="en" sz="1500" b="1"/>
              <a:t>relatively light</a:t>
            </a:r>
            <a:r>
              <a:rPr lang="en" sz="1500"/>
              <a:t> servo option.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All design parts were waterjet and 3D printed to achieve the needed geometries. </a:t>
            </a:r>
            <a:endParaRPr sz="1500"/>
          </a:p>
        </p:txBody>
      </p:sp>
      <p:pic>
        <p:nvPicPr>
          <p:cNvPr id="195" name="Google Shape;195;p17"/>
          <p:cNvPicPr preferRelativeResize="0"/>
          <p:nvPr/>
        </p:nvPicPr>
        <p:blipFill rotWithShape="1">
          <a:blip r:embed="rId3">
            <a:alphaModFix/>
          </a:blip>
          <a:srcRect b="24471"/>
          <a:stretch/>
        </p:blipFill>
        <p:spPr>
          <a:xfrm>
            <a:off x="412100" y="1417825"/>
            <a:ext cx="2419100" cy="1461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7"/>
          <p:cNvPicPr preferRelativeResize="0"/>
          <p:nvPr/>
        </p:nvPicPr>
        <p:blipFill rotWithShape="1">
          <a:blip r:embed="rId4">
            <a:alphaModFix/>
          </a:blip>
          <a:srcRect l="24873" t="22740" r="21659" b="18314"/>
          <a:stretch/>
        </p:blipFill>
        <p:spPr>
          <a:xfrm>
            <a:off x="412100" y="3107228"/>
            <a:ext cx="2419101" cy="1778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Actuation: Design</a:t>
            </a:r>
            <a:endParaRPr b="1"/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1"/>
          </p:nvPr>
        </p:nvSpPr>
        <p:spPr>
          <a:xfrm>
            <a:off x="1251675" y="10333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All mechanical parts were </a:t>
            </a:r>
            <a:r>
              <a:rPr lang="en" b="1"/>
              <a:t>fully caded</a:t>
            </a:r>
            <a:r>
              <a:rPr lang="en"/>
              <a:t> in order to achieve dimensional accuracy and a </a:t>
            </a:r>
            <a:r>
              <a:rPr lang="en" b="1"/>
              <a:t>working assembly</a:t>
            </a:r>
            <a:endParaRPr b="1"/>
          </a:p>
        </p:txBody>
      </p:sp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075" y="1962300"/>
            <a:ext cx="4113298" cy="272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577" y="1962300"/>
            <a:ext cx="3915724" cy="272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Actuation: Results and Issues</a:t>
            </a:r>
            <a:endParaRPr b="1"/>
          </a:p>
        </p:txBody>
      </p:sp>
      <p:sp>
        <p:nvSpPr>
          <p:cNvPr id="210" name="Google Shape;210;p19"/>
          <p:cNvSpPr txBox="1">
            <a:spLocks noGrp="1"/>
          </p:cNvSpPr>
          <p:nvPr>
            <p:ph type="body" idx="1"/>
          </p:nvPr>
        </p:nvSpPr>
        <p:spPr>
          <a:xfrm>
            <a:off x="1297500" y="1045500"/>
            <a:ext cx="7038900" cy="40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Overall motor control worked very well, allowing the turntable to achieve any desired location. </a:t>
            </a:r>
            <a:endParaRPr sz="15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Time based quadrant selection was our final method of rotation control, as we weren’t able to achieve the encoder-based control from this specific motor. </a:t>
            </a:r>
            <a:endParaRPr sz="13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In the future we would probably implement a different motor that allowed encoder control or a separate encoder mounted to the turntable itself. </a:t>
            </a:r>
            <a:endParaRPr sz="13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Servo control worked less effectively than the motor, but we we’re still able to get the servo to rotate and press the trigger on the extinguisher.</a:t>
            </a:r>
            <a:endParaRPr sz="15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Issues with PWM signals and position control were our main issues, preventing us from being able to accurately rotate the servo to the correct position. </a:t>
            </a:r>
            <a:endParaRPr sz="13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Mounting and logistical problems also prevented the design from reaching its maximum mechanical potential. </a:t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IOT Implementation</a:t>
            </a:r>
            <a:endParaRPr b="1"/>
          </a:p>
        </p:txBody>
      </p:sp>
      <p:sp>
        <p:nvSpPr>
          <p:cNvPr id="216" name="Google Shape;216;p20"/>
          <p:cNvSpPr txBox="1">
            <a:spLocks noGrp="1"/>
          </p:cNvSpPr>
          <p:nvPr>
            <p:ph type="body" idx="1"/>
          </p:nvPr>
        </p:nvSpPr>
        <p:spPr>
          <a:xfrm>
            <a:off x="1227025" y="13078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Using MQTT and Adafruit.io, we were able to utilize IOT principles and communicate with the computers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Allows for quick and easy communication, transferring info whenever fire is detected by the system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Also alerts users when the fire is put out on the stovetop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7" name="Google Shape;2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976" y="2787918"/>
            <a:ext cx="6518050" cy="2202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Final Conclusions</a:t>
            </a:r>
            <a:endParaRPr b="1"/>
          </a:p>
        </p:txBody>
      </p:sp>
      <p:sp>
        <p:nvSpPr>
          <p:cNvPr id="223" name="Google Shape;223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Due to safety and cleanliness concerns, we decided to not actuate the servo resulting in the can spraying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Instead, we will light a flame to determine where the motor has to spin to, as a way of showcasing all minimum aspects of the project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4" name="Google Shape;2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449" y="2571751"/>
            <a:ext cx="1751224" cy="2335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Arial</vt:lpstr>
      <vt:lpstr>Lato</vt:lpstr>
      <vt:lpstr>Focus</vt:lpstr>
      <vt:lpstr>Automatic Fire Suppression System</vt:lpstr>
      <vt:lpstr>Design Visualization</vt:lpstr>
      <vt:lpstr>Computation: Results and Issues</vt:lpstr>
      <vt:lpstr>Sensing: Main Decisions &amp; Results</vt:lpstr>
      <vt:lpstr>Actuation: Main Decisions</vt:lpstr>
      <vt:lpstr>Actuation: Design</vt:lpstr>
      <vt:lpstr>Actuation: Results and Issues</vt:lpstr>
      <vt:lpstr>IOT Implementation</vt:lpstr>
      <vt:lpstr>Final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Beesabathuni, Aashrith</cp:lastModifiedBy>
  <cp:revision>1</cp:revision>
  <dcterms:modified xsi:type="dcterms:W3CDTF">2024-07-09T21:21:53Z</dcterms:modified>
</cp:coreProperties>
</file>